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E88249-7AFA-4159-971C-AC57DE809ED2}"/>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A1EA6718-70C7-4C35-B997-B70DADEC44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0423C7F6-B772-4BAE-BA2C-A5A53BE622D5}"/>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5" name="Poraštės vietos rezervavimo ženklas 4">
            <a:extLst>
              <a:ext uri="{FF2B5EF4-FFF2-40B4-BE49-F238E27FC236}">
                <a16:creationId xmlns:a16="http://schemas.microsoft.com/office/drawing/2014/main" id="{E20BD9C8-225D-44E9-8613-7C74F2114933}"/>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DBE444F0-F5E1-4026-9EBC-CA2162330649}"/>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1980263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7F8F7C7-7496-46D9-9888-EDF8CFECF543}"/>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F8FB84BB-1BFA-4DDF-8C2B-EC947642A2AF}"/>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0DF58161-0FFF-4522-BF80-561698A2FF48}"/>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5" name="Poraštės vietos rezervavimo ženklas 4">
            <a:extLst>
              <a:ext uri="{FF2B5EF4-FFF2-40B4-BE49-F238E27FC236}">
                <a16:creationId xmlns:a16="http://schemas.microsoft.com/office/drawing/2014/main" id="{1BFE649F-7A62-494F-81E7-BED7CBABAE74}"/>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EAAB52A1-4617-4F64-B9EC-5EDED105D5D5}"/>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1016191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A0F5A1DC-0AE9-429E-97F0-9C30C6C9CDA5}"/>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4911739B-1935-4F78-80D5-E433307391FD}"/>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7022F9F6-BF76-41BB-AD4E-054BB0D105D5}"/>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5" name="Poraštės vietos rezervavimo ženklas 4">
            <a:extLst>
              <a:ext uri="{FF2B5EF4-FFF2-40B4-BE49-F238E27FC236}">
                <a16:creationId xmlns:a16="http://schemas.microsoft.com/office/drawing/2014/main" id="{766A916F-3489-42A1-9D7F-14B82CF49D87}"/>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4B7B4D5-4367-4791-9A12-CB395ADE7007}"/>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140444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CEB4B51-2273-4B95-9D06-9A3E43C8B808}"/>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19ADEF2A-3657-472F-8D7E-C1A89D89340B}"/>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1061A95E-1562-4E84-8170-3F13BE6BD88B}"/>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5" name="Poraštės vietos rezervavimo ženklas 4">
            <a:extLst>
              <a:ext uri="{FF2B5EF4-FFF2-40B4-BE49-F238E27FC236}">
                <a16:creationId xmlns:a16="http://schemas.microsoft.com/office/drawing/2014/main" id="{EA993701-CE85-44E0-9F62-18407213AF6B}"/>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589246F-F591-4F79-BBF6-39369ECD4054}"/>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336845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FED7E01-2937-4FEB-BA37-8456D4867B07}"/>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EC16B758-FB79-4E40-94A0-89D6C978F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id="{037C9013-C2F7-42C9-ACC3-7D4429310381}"/>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5" name="Poraštės vietos rezervavimo ženklas 4">
            <a:extLst>
              <a:ext uri="{FF2B5EF4-FFF2-40B4-BE49-F238E27FC236}">
                <a16:creationId xmlns:a16="http://schemas.microsoft.com/office/drawing/2014/main" id="{8F3E63BB-9F4D-4659-A980-F9B35A84ECBF}"/>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571DA87C-ADBF-4017-9037-FBD0D91A7B01}"/>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26386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2A46DB0-5A49-4861-9F21-599167CDA752}"/>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06F0F92B-B20E-4AE0-98D3-7369A6231E77}"/>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93171004-5B87-4AE2-AC04-234598EFE65E}"/>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E41B1C62-8E1C-4655-BCE4-377F145DF42F}"/>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6" name="Poraštės vietos rezervavimo ženklas 5">
            <a:extLst>
              <a:ext uri="{FF2B5EF4-FFF2-40B4-BE49-F238E27FC236}">
                <a16:creationId xmlns:a16="http://schemas.microsoft.com/office/drawing/2014/main" id="{18993C3A-549C-4EB8-B402-0C5F6AD0BEBA}"/>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75CFA0D2-F65F-4C9F-894B-2CA8F28168F4}"/>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60684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B7AE556-1A19-4FB0-B1F4-E48E19BB11A5}"/>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03A67FEF-A49F-4B03-81B9-022806067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id="{ABC5CC3C-3757-4EDE-9936-A6C26F436ADA}"/>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F4C12A2C-7556-41E9-9B7F-2E3838C68C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id="{74C45DF7-F01A-4DD7-B9E2-D797CA92B231}"/>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F85AECF2-A55D-423D-BE15-4001D3A3B0DF}"/>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8" name="Poraštės vietos rezervavimo ženklas 7">
            <a:extLst>
              <a:ext uri="{FF2B5EF4-FFF2-40B4-BE49-F238E27FC236}">
                <a16:creationId xmlns:a16="http://schemas.microsoft.com/office/drawing/2014/main" id="{C8E8DE2A-A2FE-47EF-B43C-6AF10B9461EA}"/>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5403D6C6-5EE9-4234-8988-A8C2C9B9196B}"/>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262114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C4AF1BC-5A89-419A-B2A1-C430EFB2CE6D}"/>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F103B7EA-C1E4-489E-A6D8-AA662CFBDC66}"/>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4" name="Poraštės vietos rezervavimo ženklas 3">
            <a:extLst>
              <a:ext uri="{FF2B5EF4-FFF2-40B4-BE49-F238E27FC236}">
                <a16:creationId xmlns:a16="http://schemas.microsoft.com/office/drawing/2014/main" id="{F4241EC7-BC3A-4DC2-BB39-1A39F2C8CDBC}"/>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AB4D9FAB-7894-4EDD-A888-7120DC08895B}"/>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317445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09CAD3ED-E983-43C9-ABF1-240A73DA10F1}"/>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3" name="Poraštės vietos rezervavimo ženklas 2">
            <a:extLst>
              <a:ext uri="{FF2B5EF4-FFF2-40B4-BE49-F238E27FC236}">
                <a16:creationId xmlns:a16="http://schemas.microsoft.com/office/drawing/2014/main" id="{34F3F362-9DCB-41A8-96DF-93437DBB23D9}"/>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3226E8F3-4141-4308-B79F-C8042E16092D}"/>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185066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9FB70B3-FBEF-4D6C-A759-F79E965D6052}"/>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BB9A2C06-A1AD-4B09-82F2-C8C3F7E40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E2A748CA-46A4-47BC-A016-D3588B76C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9B18BD1D-8988-4B49-8C42-5E84154D77CA}"/>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6" name="Poraštės vietos rezervavimo ženklas 5">
            <a:extLst>
              <a:ext uri="{FF2B5EF4-FFF2-40B4-BE49-F238E27FC236}">
                <a16:creationId xmlns:a16="http://schemas.microsoft.com/office/drawing/2014/main" id="{6B9A7CAA-3586-4A71-8E17-23E9D836B6BD}"/>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FE7FF89F-3C0E-4455-B56B-5A226D147839}"/>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3785714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D322C3F-8BA6-4A6A-AC1E-A8A398CB9F3C}"/>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8A03C7FB-9B32-41EB-B3E5-CED54239D4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BCD73CF0-7982-4296-93C0-8E4138C76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2FD907ED-3670-4900-B5D3-40A8C57C10D5}"/>
              </a:ext>
            </a:extLst>
          </p:cNvPr>
          <p:cNvSpPr>
            <a:spLocks noGrp="1"/>
          </p:cNvSpPr>
          <p:nvPr>
            <p:ph type="dt" sz="half" idx="10"/>
          </p:nvPr>
        </p:nvSpPr>
        <p:spPr/>
        <p:txBody>
          <a:bodyPr/>
          <a:lstStyle/>
          <a:p>
            <a:fld id="{DFE1C730-3B7D-477A-8998-89B29D53CF1C}" type="datetimeFigureOut">
              <a:rPr lang="lt-LT" smtClean="0"/>
              <a:t>2025-02-18</a:t>
            </a:fld>
            <a:endParaRPr lang="lt-LT"/>
          </a:p>
        </p:txBody>
      </p:sp>
      <p:sp>
        <p:nvSpPr>
          <p:cNvPr id="6" name="Poraštės vietos rezervavimo ženklas 5">
            <a:extLst>
              <a:ext uri="{FF2B5EF4-FFF2-40B4-BE49-F238E27FC236}">
                <a16:creationId xmlns:a16="http://schemas.microsoft.com/office/drawing/2014/main" id="{A65D91E2-6531-4D01-8C8C-EB7B4CB82AC4}"/>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D4A87F40-3518-406F-B737-6C3833959A2A}"/>
              </a:ext>
            </a:extLst>
          </p:cNvPr>
          <p:cNvSpPr>
            <a:spLocks noGrp="1"/>
          </p:cNvSpPr>
          <p:nvPr>
            <p:ph type="sldNum" sz="quarter" idx="12"/>
          </p:nvPr>
        </p:nvSpPr>
        <p:spPr/>
        <p:txBody>
          <a:bodyPr/>
          <a:lstStyle/>
          <a:p>
            <a:fld id="{9976A42A-2A44-4294-B0C8-BDF0AD24CEEB}" type="slidenum">
              <a:rPr lang="lt-LT" smtClean="0"/>
              <a:t>‹#›</a:t>
            </a:fld>
            <a:endParaRPr lang="lt-LT"/>
          </a:p>
        </p:txBody>
      </p:sp>
    </p:spTree>
    <p:extLst>
      <p:ext uri="{BB962C8B-B14F-4D97-AF65-F5344CB8AC3E}">
        <p14:creationId xmlns:p14="http://schemas.microsoft.com/office/powerpoint/2010/main" val="11255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DA0B6A21-6049-4BA5-B630-00F6865D01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ADD2DADC-C610-4ECA-906F-7231716BA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C31C3465-5B89-447F-8BD0-357B53E08A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1C730-3B7D-477A-8998-89B29D53CF1C}" type="datetimeFigureOut">
              <a:rPr lang="lt-LT" smtClean="0"/>
              <a:t>2025-02-18</a:t>
            </a:fld>
            <a:endParaRPr lang="lt-LT"/>
          </a:p>
        </p:txBody>
      </p:sp>
      <p:sp>
        <p:nvSpPr>
          <p:cNvPr id="5" name="Poraštės vietos rezervavimo ženklas 4">
            <a:extLst>
              <a:ext uri="{FF2B5EF4-FFF2-40B4-BE49-F238E27FC236}">
                <a16:creationId xmlns:a16="http://schemas.microsoft.com/office/drawing/2014/main" id="{01428C23-9BA2-4D2F-89FD-0A639610F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464040E6-4037-49B5-8018-BAEE8999AB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6A42A-2A44-4294-B0C8-BDF0AD24CEEB}" type="slidenum">
              <a:rPr lang="lt-LT" smtClean="0"/>
              <a:t>‹#›</a:t>
            </a:fld>
            <a:endParaRPr lang="lt-LT"/>
          </a:p>
        </p:txBody>
      </p:sp>
    </p:spTree>
    <p:extLst>
      <p:ext uri="{BB962C8B-B14F-4D97-AF65-F5344CB8AC3E}">
        <p14:creationId xmlns:p14="http://schemas.microsoft.com/office/powerpoint/2010/main" val="1533453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g"/><Relationship Id="rId15" Type="http://schemas.openxmlformats.org/officeDocument/2006/relationships/image" Target="../media/image14.jpe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08DE1E5-97AF-43A8-9A57-C83AFBC3F6BB}"/>
              </a:ext>
            </a:extLst>
          </p:cNvPr>
          <p:cNvSpPr>
            <a:spLocks noGrp="1"/>
          </p:cNvSpPr>
          <p:nvPr>
            <p:ph type="title"/>
          </p:nvPr>
        </p:nvSpPr>
        <p:spPr>
          <a:xfrm>
            <a:off x="815226" y="-132191"/>
            <a:ext cx="11860567" cy="1073057"/>
          </a:xfrm>
        </p:spPr>
        <p:txBody>
          <a:bodyPr>
            <a:normAutofit/>
          </a:bodyPr>
          <a:lstStyle/>
          <a:p>
            <a:pPr algn="ctr"/>
            <a:r>
              <a:rPr lang="lt-LT" sz="3600" dirty="0">
                <a:latin typeface="Times New Roman" panose="02020603050405020304" pitchFamily="18" charset="0"/>
                <a:cs typeface="Times New Roman" panose="02020603050405020304" pitchFamily="18" charset="0"/>
              </a:rPr>
              <a:t>Šilutės l-d „Raudonkepuraitė“ 2024 m. veiklos ataskaita</a:t>
            </a:r>
          </a:p>
        </p:txBody>
      </p:sp>
      <p:pic>
        <p:nvPicPr>
          <p:cNvPr id="5" name="Turinio vietos rezervavimo ženklas 4">
            <a:extLst>
              <a:ext uri="{FF2B5EF4-FFF2-40B4-BE49-F238E27FC236}">
                <a16:creationId xmlns:a16="http://schemas.microsoft.com/office/drawing/2014/main" id="{8D678639-048F-4ABE-81C0-CF817BA2A7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510" y="3051"/>
            <a:ext cx="763439" cy="924405"/>
          </a:xfrm>
        </p:spPr>
      </p:pic>
      <p:sp>
        <p:nvSpPr>
          <p:cNvPr id="6" name="TextBox 5">
            <a:extLst>
              <a:ext uri="{FF2B5EF4-FFF2-40B4-BE49-F238E27FC236}">
                <a16:creationId xmlns:a16="http://schemas.microsoft.com/office/drawing/2014/main" id="{20B0B895-81B0-4C2B-8E2F-04BCA3DE198E}"/>
              </a:ext>
            </a:extLst>
          </p:cNvPr>
          <p:cNvSpPr txBox="1"/>
          <p:nvPr/>
        </p:nvSpPr>
        <p:spPr>
          <a:xfrm>
            <a:off x="2660103" y="709912"/>
            <a:ext cx="6604482" cy="6617196"/>
          </a:xfrm>
          <a:prstGeom prst="rect">
            <a:avLst/>
          </a:prstGeom>
          <a:noFill/>
        </p:spPr>
        <p:txBody>
          <a:bodyPr wrap="square" rtlCol="0">
            <a:spAutoFit/>
          </a:bodyPr>
          <a:lstStyle/>
          <a:p>
            <a:pPr algn="just"/>
            <a:r>
              <a:rPr lang="lt-LT" sz="1400" b="1" dirty="0"/>
              <a:t>Misija: </a:t>
            </a:r>
            <a:r>
              <a:rPr lang="lt-LT" sz="1400" dirty="0"/>
              <a:t>Šilutės lopšelis-darželis „Raudonkepuraitė“ - Įstaiga, teikianti kokybiškas ugdymo(</a:t>
            </a:r>
            <a:r>
              <a:rPr lang="lt-LT" sz="1400" dirty="0" err="1"/>
              <a:t>si</a:t>
            </a:r>
            <a:r>
              <a:rPr lang="lt-LT" sz="1400" dirty="0"/>
              <a:t>) paslaugas, vadovaujantis priešmokyklinio ir ikimokyklinio ugdymo „Raudonkepuraitės kraitelė" programomis, nuolat atsinaujinančioje aplinkoje.</a:t>
            </a:r>
          </a:p>
          <a:p>
            <a:pPr algn="just"/>
            <a:r>
              <a:rPr lang="lt-LT" sz="1400" b="1" dirty="0"/>
              <a:t>Vizija: </a:t>
            </a:r>
            <a:r>
              <a:rPr lang="lt-LT" sz="1400" dirty="0"/>
              <a:t>Moderni, besimokanti, bendradarbiaujanti, atvira naujovėms ugdymo(</a:t>
            </a:r>
            <a:r>
              <a:rPr lang="lt-LT" sz="1400" dirty="0" err="1"/>
              <a:t>si</a:t>
            </a:r>
            <a:r>
              <a:rPr lang="lt-LT" sz="1400" dirty="0"/>
              <a:t>) Įstaiga, siekianti užtikrinti saugią ir sveiką aplinką visiems bendruomenės nariams.</a:t>
            </a:r>
          </a:p>
          <a:p>
            <a:pPr algn="just"/>
            <a:r>
              <a:rPr lang="lt-LT" sz="1400" b="1" dirty="0"/>
              <a:t>Svarbiausi rezultatai ir rodikliai:</a:t>
            </a:r>
          </a:p>
          <a:p>
            <a:pPr algn="just"/>
            <a:r>
              <a:rPr lang="lt-LT" sz="1400" dirty="0"/>
              <a:t>1. Sėkmingai įgyvendinamos ugdymo programos, mokytojų darbas individualizuojant ir diferencijuojant ugdymo procesą kiekvienam vaikui, organizuojant tradicines šventes ir netradicinio ugdymosi renginius, pramogas, parodas bendruomenėje, meninės raiškos bei sveikatos projektus Įstaigoje, rajone ir respublikoje. 2024 metais plėtotei 26 pedagogai ruošė ugdytinius raiškos ir saviraiškos galimybių plėtotei bei Įstaigos reprezentavimui: respublikos lygmeniu - 95 kartus; rajono lygmeniu – 39 kartus, Įstaigoje - 156 kartus.</a:t>
            </a:r>
          </a:p>
          <a:p>
            <a:pPr algn="just"/>
            <a:r>
              <a:rPr lang="lt-LT" sz="1400" dirty="0"/>
              <a:t>2. Teikiama kompleksinė pagalba visiems SUP vaikams pagal jų poreikius ir VGK išvadas, taip pat užtikrinamas nemiegančių vaikų užimtumas.</a:t>
            </a:r>
          </a:p>
          <a:p>
            <a:pPr algn="just"/>
            <a:r>
              <a:rPr lang="lt-LT" sz="1400" dirty="0"/>
              <a:t>3. Nuo 2024 m. rugsėjo 1 d. įstaigoje įsteigtas 0,5 psichologo etatas, padidėjo galimybės gauti psichologinę pagalbą (vaikams, mokytojams, šeimoms, darbuotojams).</a:t>
            </a:r>
          </a:p>
          <a:p>
            <a:pPr algn="just"/>
            <a:r>
              <a:rPr lang="lt-LT" sz="1400" dirty="0"/>
              <a:t>4. Sėkmingai bendradarbiaujama su įvairiomis institucijomis, socialiniais partneriais.</a:t>
            </a:r>
          </a:p>
          <a:p>
            <a:pPr algn="just"/>
            <a:r>
              <a:rPr lang="lt-LT" sz="1400" dirty="0"/>
              <a:t>5. Gerėja Įstaigos materialinė bazė, įsigyjamos edukacinės priemonės atitinkančios 2024 m. švietimo aprūpinimo standartus.</a:t>
            </a:r>
          </a:p>
          <a:p>
            <a:pPr algn="just"/>
            <a:r>
              <a:rPr lang="lt-LT" sz="1400" dirty="0"/>
              <a:t>6. Sėkmingai vykdomas Įstaigos ikimokyklinio ugdymo programos „Raudonkepuraitės kraitelė“ atnaujinimo procesas.</a:t>
            </a:r>
          </a:p>
          <a:p>
            <a:pPr algn="just"/>
            <a:r>
              <a:rPr lang="lt-LT" sz="1400" dirty="0"/>
              <a:t>7. Sudarytos palankios sąlygos įvairiai vaikų raiškai ir saviraiškai - dalyvaujame rajono, respublikos, tarptautiniuose renginiuose ir projektuose.</a:t>
            </a:r>
          </a:p>
          <a:p>
            <a:pPr algn="just"/>
            <a:r>
              <a:rPr lang="lt-LT" sz="1400" dirty="0"/>
              <a:t>8. Tapome priimančia organizacija patirties sklaidai Slovėnijos partneriams, pasirašyta mokytojos stažuotės sutartis su Suomijos darželiu.</a:t>
            </a:r>
          </a:p>
          <a:p>
            <a:pPr algn="just"/>
            <a:r>
              <a:rPr lang="lt-LT" sz="1400" dirty="0"/>
              <a:t>9. Didėja visų bendruomenės narių aktyvumas, ypač Įstaigos tarybos ir „Tėvų aktyvo“ veikloje.</a:t>
            </a:r>
          </a:p>
          <a:p>
            <a:endParaRPr lang="lt-LT" sz="1400" dirty="0"/>
          </a:p>
          <a:p>
            <a:endParaRPr lang="lt-LT" dirty="0"/>
          </a:p>
        </p:txBody>
      </p:sp>
      <p:pic>
        <p:nvPicPr>
          <p:cNvPr id="8" name="Paveikslėlis 7">
            <a:extLst>
              <a:ext uri="{FF2B5EF4-FFF2-40B4-BE49-F238E27FC236}">
                <a16:creationId xmlns:a16="http://schemas.microsoft.com/office/drawing/2014/main" id="{3BEE067F-96F5-4864-AE6F-2DE5E7352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336" y="5455053"/>
            <a:ext cx="2491251" cy="1402945"/>
          </a:xfrm>
          <a:prstGeom prst="rect">
            <a:avLst/>
          </a:prstGeom>
        </p:spPr>
      </p:pic>
      <p:pic>
        <p:nvPicPr>
          <p:cNvPr id="10" name="Paveikslėlis 9">
            <a:extLst>
              <a:ext uri="{FF2B5EF4-FFF2-40B4-BE49-F238E27FC236}">
                <a16:creationId xmlns:a16="http://schemas.microsoft.com/office/drawing/2014/main" id="{9F46EF74-3F31-4CAA-8B11-44850550A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8" y="5590932"/>
            <a:ext cx="2254045" cy="1269363"/>
          </a:xfrm>
          <a:prstGeom prst="rect">
            <a:avLst/>
          </a:prstGeom>
        </p:spPr>
      </p:pic>
      <p:pic>
        <p:nvPicPr>
          <p:cNvPr id="16" name="Paveikslėlis 15">
            <a:extLst>
              <a:ext uri="{FF2B5EF4-FFF2-40B4-BE49-F238E27FC236}">
                <a16:creationId xmlns:a16="http://schemas.microsoft.com/office/drawing/2014/main" id="{C3130C9F-B1CB-4704-A515-8E1B63E92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9" y="4327952"/>
            <a:ext cx="2254045" cy="1174527"/>
          </a:xfrm>
          <a:prstGeom prst="rect">
            <a:avLst/>
          </a:prstGeom>
        </p:spPr>
      </p:pic>
      <p:pic>
        <p:nvPicPr>
          <p:cNvPr id="18" name="Paveikslėlis 17">
            <a:extLst>
              <a:ext uri="{FF2B5EF4-FFF2-40B4-BE49-F238E27FC236}">
                <a16:creationId xmlns:a16="http://schemas.microsoft.com/office/drawing/2014/main" id="{60AE7333-C8D4-4B00-8E8E-70C6BA6AD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1336" y="3745024"/>
            <a:ext cx="2473191" cy="1613491"/>
          </a:xfrm>
          <a:prstGeom prst="rect">
            <a:avLst/>
          </a:prstGeom>
        </p:spPr>
      </p:pic>
      <p:pic>
        <p:nvPicPr>
          <p:cNvPr id="20" name="Paveikslėlis 19">
            <a:extLst>
              <a:ext uri="{FF2B5EF4-FFF2-40B4-BE49-F238E27FC236}">
                <a16:creationId xmlns:a16="http://schemas.microsoft.com/office/drawing/2014/main" id="{9133867B-B172-4B17-9ECC-3177DEF6F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1337" y="2141391"/>
            <a:ext cx="2364639" cy="1518420"/>
          </a:xfrm>
          <a:prstGeom prst="rect">
            <a:avLst/>
          </a:prstGeom>
        </p:spPr>
      </p:pic>
      <p:pic>
        <p:nvPicPr>
          <p:cNvPr id="22" name="Paveikslėlis 21">
            <a:extLst>
              <a:ext uri="{FF2B5EF4-FFF2-40B4-BE49-F238E27FC236}">
                <a16:creationId xmlns:a16="http://schemas.microsoft.com/office/drawing/2014/main" id="{06FC3173-63BB-4464-B02B-433AEED21B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73" y="2617263"/>
            <a:ext cx="2209780" cy="1623474"/>
          </a:xfrm>
          <a:prstGeom prst="rect">
            <a:avLst/>
          </a:prstGeom>
        </p:spPr>
      </p:pic>
      <p:pic>
        <p:nvPicPr>
          <p:cNvPr id="24" name="Paveikslėlis 23">
            <a:extLst>
              <a:ext uri="{FF2B5EF4-FFF2-40B4-BE49-F238E27FC236}">
                <a16:creationId xmlns:a16="http://schemas.microsoft.com/office/drawing/2014/main" id="{6D2CF6D0-7B3F-4179-832D-0FF3FBE739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643" y="998362"/>
            <a:ext cx="2171439" cy="1566624"/>
          </a:xfrm>
          <a:prstGeom prst="rect">
            <a:avLst/>
          </a:prstGeom>
        </p:spPr>
      </p:pic>
      <p:pic>
        <p:nvPicPr>
          <p:cNvPr id="28" name="Paveikslėlis 27">
            <a:extLst>
              <a:ext uri="{FF2B5EF4-FFF2-40B4-BE49-F238E27FC236}">
                <a16:creationId xmlns:a16="http://schemas.microsoft.com/office/drawing/2014/main" id="{A29980DD-1263-462C-8C0D-9CE67F3C87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1337" y="600929"/>
            <a:ext cx="2342504" cy="1443924"/>
          </a:xfrm>
          <a:prstGeom prst="rect">
            <a:avLst/>
          </a:prstGeom>
        </p:spPr>
      </p:pic>
      <p:pic>
        <p:nvPicPr>
          <p:cNvPr id="1026" name="Picture 2" descr="Sveikatą stiprinanti mokykla - Higienos institutas">
            <a:extLst>
              <a:ext uri="{FF2B5EF4-FFF2-40B4-BE49-F238E27FC236}">
                <a16:creationId xmlns:a16="http://schemas.microsoft.com/office/drawing/2014/main" id="{2370F238-5629-4F2A-A3FD-C49C772CB1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0507" y="5358515"/>
            <a:ext cx="994772" cy="782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veikatiada">
            <a:extLst>
              <a:ext uri="{FF2B5EF4-FFF2-40B4-BE49-F238E27FC236}">
                <a16:creationId xmlns:a16="http://schemas.microsoft.com/office/drawing/2014/main" id="{ECA2E8F1-8E67-4A34-9FFF-53AC49BA46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9316" y="3504751"/>
            <a:ext cx="669608" cy="6696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etuvos mažųjų žaidynių metodinis leidinys | Mažųjų žaidynės">
            <a:extLst>
              <a:ext uri="{FF2B5EF4-FFF2-40B4-BE49-F238E27FC236}">
                <a16:creationId xmlns:a16="http://schemas.microsoft.com/office/drawing/2014/main" id="{BC5D56C6-81FC-4E4F-A8F7-8921BF9315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7263" y="1747612"/>
            <a:ext cx="833714" cy="6796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s Rūšiuojam">
            <a:extLst>
              <a:ext uri="{FF2B5EF4-FFF2-40B4-BE49-F238E27FC236}">
                <a16:creationId xmlns:a16="http://schemas.microsoft.com/office/drawing/2014/main" id="{518E4414-6AA7-4DE7-9E87-035EB1B041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8851" y="2141391"/>
            <a:ext cx="731252" cy="7312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rasmus+ – Lietuvos energetikos institutas">
            <a:extLst>
              <a:ext uri="{FF2B5EF4-FFF2-40B4-BE49-F238E27FC236}">
                <a16:creationId xmlns:a16="http://schemas.microsoft.com/office/drawing/2014/main" id="{543DF9AA-0409-4381-81EC-142D734910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7844" y="3985358"/>
            <a:ext cx="933265" cy="5265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ąmoningumo didinimo mėnuo BE PATYČIŲ">
            <a:extLst>
              <a:ext uri="{FF2B5EF4-FFF2-40B4-BE49-F238E27FC236}">
                <a16:creationId xmlns:a16="http://schemas.microsoft.com/office/drawing/2014/main" id="{3411C5F0-4125-4B9E-9D8C-C67B1910A0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0462" y="5280663"/>
            <a:ext cx="1046963" cy="6878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adžia">
            <a:extLst>
              <a:ext uri="{FF2B5EF4-FFF2-40B4-BE49-F238E27FC236}">
                <a16:creationId xmlns:a16="http://schemas.microsoft.com/office/drawing/2014/main" id="{C5DEBD24-88AA-4A30-898C-E1777CECB56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9386" y="84253"/>
            <a:ext cx="6381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86893"/>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301</Words>
  <Application>Microsoft Office PowerPoint</Application>
  <PresentationFormat>Plačiaekranė</PresentationFormat>
  <Paragraphs>13</Paragraphs>
  <Slides>1</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vt:i4>
      </vt:variant>
    </vt:vector>
  </HeadingPairs>
  <TitlesOfParts>
    <vt:vector size="6" baseType="lpstr">
      <vt:lpstr>Arial</vt:lpstr>
      <vt:lpstr>Calibri</vt:lpstr>
      <vt:lpstr>Calibri Light</vt:lpstr>
      <vt:lpstr>Times New Roman</vt:lpstr>
      <vt:lpstr>„Office“ tema</vt:lpstr>
      <vt:lpstr>Šilutės l-d „Raudonkepuraitė“ 2024 m. veiklos ataskaita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Šilutės l-d „Raudonkepuraitė“ 2024 m. veiklos ataskaita</dc:title>
  <dc:creator>Windows User</dc:creator>
  <cp:lastModifiedBy>Windows User</cp:lastModifiedBy>
  <cp:revision>5</cp:revision>
  <dcterms:created xsi:type="dcterms:W3CDTF">2025-02-18T11:56:21Z</dcterms:created>
  <dcterms:modified xsi:type="dcterms:W3CDTF">2025-02-18T12:33:19Z</dcterms:modified>
</cp:coreProperties>
</file>